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6" r:id="rId5"/>
    <p:sldId id="297" r:id="rId6"/>
    <p:sldId id="1027" r:id="rId7"/>
    <p:sldId id="257" r:id="rId8"/>
    <p:sldId id="259" r:id="rId9"/>
    <p:sldId id="258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1026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63E3089-A5E4-43D4-AFD9-CA933C6B726D}">
          <p14:sldIdLst>
            <p14:sldId id="256"/>
            <p14:sldId id="297"/>
            <p14:sldId id="1027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10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9C200"/>
    <a:srgbClr val="66FF66"/>
    <a:srgbClr val="FFFF66"/>
    <a:srgbClr val="FFFFFF"/>
    <a:srgbClr val="191F1E"/>
    <a:srgbClr val="000000"/>
    <a:srgbClr val="8FAADC"/>
    <a:srgbClr val="B1111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le Quevedo" userId="f277cc0c311b9f00" providerId="LiveId" clId="{26BE3089-2CA0-42DC-9A86-59D348F16F27}"/>
    <pc:docChg chg="custSel addSld modSld modSection">
      <pc:chgData name="Michelle Quevedo" userId="f277cc0c311b9f00" providerId="LiveId" clId="{26BE3089-2CA0-42DC-9A86-59D348F16F27}" dt="2020-09-08T22:08:08.390" v="129" actId="27636"/>
      <pc:docMkLst>
        <pc:docMk/>
      </pc:docMkLst>
      <pc:sldChg chg="modSp mod">
        <pc:chgData name="Michelle Quevedo" userId="f277cc0c311b9f00" providerId="LiveId" clId="{26BE3089-2CA0-42DC-9A86-59D348F16F27}" dt="2020-09-08T22:08:08.390" v="129" actId="27636"/>
        <pc:sldMkLst>
          <pc:docMk/>
          <pc:sldMk cId="1189666899" sldId="256"/>
        </pc:sldMkLst>
        <pc:spChg chg="mod">
          <ac:chgData name="Michelle Quevedo" userId="f277cc0c311b9f00" providerId="LiveId" clId="{26BE3089-2CA0-42DC-9A86-59D348F16F27}" dt="2020-09-08T22:08:01.288" v="127" actId="6549"/>
          <ac:spMkLst>
            <pc:docMk/>
            <pc:sldMk cId="1189666899" sldId="256"/>
            <ac:spMk id="2" creationId="{00000000-0000-0000-0000-000000000000}"/>
          </ac:spMkLst>
        </pc:spChg>
        <pc:spChg chg="mod">
          <ac:chgData name="Michelle Quevedo" userId="f277cc0c311b9f00" providerId="LiveId" clId="{26BE3089-2CA0-42DC-9A86-59D348F16F27}" dt="2020-09-08T22:08:08.390" v="129" actId="27636"/>
          <ac:spMkLst>
            <pc:docMk/>
            <pc:sldMk cId="1189666899" sldId="256"/>
            <ac:spMk id="3" creationId="{00000000-0000-0000-0000-000000000000}"/>
          </ac:spMkLst>
        </pc:spChg>
      </pc:sldChg>
      <pc:sldChg chg="addSp modSp new mod">
        <pc:chgData name="Michelle Quevedo" userId="f277cc0c311b9f00" providerId="LiveId" clId="{26BE3089-2CA0-42DC-9A86-59D348F16F27}" dt="2020-09-08T21:44:58.792" v="4" actId="1076"/>
        <pc:sldMkLst>
          <pc:docMk/>
          <pc:sldMk cId="293137909" sldId="1028"/>
        </pc:sldMkLst>
        <pc:picChg chg="add mod">
          <ac:chgData name="Michelle Quevedo" userId="f277cc0c311b9f00" providerId="LiveId" clId="{26BE3089-2CA0-42DC-9A86-59D348F16F27}" dt="2020-09-08T21:44:58.792" v="4" actId="1076"/>
          <ac:picMkLst>
            <pc:docMk/>
            <pc:sldMk cId="293137909" sldId="1028"/>
            <ac:picMk id="3" creationId="{8D43181B-3ADB-4FBE-89CB-0B7CB1BF3AC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9B819-8D19-4693-A8AD-3BA72479B73F}" type="datetimeFigureOut">
              <a:rPr lang="pt-BR" smtClean="0"/>
              <a:t>25/02/2021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0881C-ABFB-478B-9A8D-368D536046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92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4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224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383" y="-240826"/>
            <a:ext cx="5514617" cy="47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5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DYOZE-Girl Finger Tap Hologram (2)">
            <a:hlinkClick r:id="" action="ppaction://media"/>
            <a:extLst>
              <a:ext uri="{FF2B5EF4-FFF2-40B4-BE49-F238E27FC236}">
                <a16:creationId xmlns:a16="http://schemas.microsoft.com/office/drawing/2014/main" id="{C5C41BC4-9325-4CB5-B776-AA365F4494D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20">
            <a:extLst>
              <a:ext uri="{FF2B5EF4-FFF2-40B4-BE49-F238E27FC236}">
                <a16:creationId xmlns:a16="http://schemas.microsoft.com/office/drawing/2014/main" id="{29DE9624-361C-48E7-AB0D-442D6BEFF71E}"/>
              </a:ext>
            </a:extLst>
          </p:cNvPr>
          <p:cNvGrpSpPr/>
          <p:nvPr userDrawn="1"/>
        </p:nvGrpSpPr>
        <p:grpSpPr>
          <a:xfrm>
            <a:off x="0" y="6371794"/>
            <a:ext cx="12192000" cy="491319"/>
            <a:chOff x="0" y="6366681"/>
            <a:chExt cx="9144000" cy="49131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917D376-DC61-4062-BCCD-DBEABD7C6D33}"/>
                </a:ext>
              </a:extLst>
            </p:cNvPr>
            <p:cNvSpPr/>
            <p:nvPr/>
          </p:nvSpPr>
          <p:spPr>
            <a:xfrm>
              <a:off x="0" y="6366681"/>
              <a:ext cx="9144000" cy="81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8A2CD98-BC65-4966-AEE0-715FDD8C779A}"/>
                </a:ext>
              </a:extLst>
            </p:cNvPr>
            <p:cNvSpPr/>
            <p:nvPr/>
          </p:nvSpPr>
          <p:spPr>
            <a:xfrm>
              <a:off x="0" y="6448567"/>
              <a:ext cx="9144000" cy="4094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</p:grpSp>
      <p:sp>
        <p:nvSpPr>
          <p:cNvPr id="11" name="TextBox 80">
            <a:extLst>
              <a:ext uri="{FF2B5EF4-FFF2-40B4-BE49-F238E27FC236}">
                <a16:creationId xmlns:a16="http://schemas.microsoft.com/office/drawing/2014/main" id="{60C8BBD6-87FE-4254-BC3B-A5B80B23FB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364" y="6451014"/>
            <a:ext cx="2928571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b="0" i="0" kern="1200" dirty="0" err="1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Profª</a:t>
            </a:r>
            <a:r>
              <a:rPr lang="pt-BR" sz="2000" b="0" i="0" kern="1200" dirty="0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Carmen LB Costa</a:t>
            </a:r>
            <a:endParaRPr lang="pt-BR" sz="2400" b="0" i="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348E363-F861-4103-871B-7C4C6BC68870}"/>
              </a:ext>
            </a:extLst>
          </p:cNvPr>
          <p:cNvGrpSpPr/>
          <p:nvPr userDrawn="1"/>
        </p:nvGrpSpPr>
        <p:grpSpPr>
          <a:xfrm>
            <a:off x="9996294" y="6452516"/>
            <a:ext cx="1206343" cy="421348"/>
            <a:chOff x="10245502" y="6436652"/>
            <a:chExt cx="1206343" cy="42134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495E929-53CE-4009-95DB-0F1664F11F65}"/>
                </a:ext>
              </a:extLst>
            </p:cNvPr>
            <p:cNvSpPr txBox="1"/>
            <p:nvPr userDrawn="1"/>
          </p:nvSpPr>
          <p:spPr>
            <a:xfrm>
              <a:off x="10730173" y="643665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Centro</a:t>
              </a:r>
            </a:p>
          </p:txBody>
        </p:sp>
        <p:pic>
          <p:nvPicPr>
            <p:cNvPr id="15" name="Imagem 14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9414D280-202D-4DCD-9EBD-9FAA28C6A4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5502" y="6467629"/>
              <a:ext cx="570179" cy="390371"/>
            </a:xfrm>
            <a:prstGeom prst="rect">
              <a:avLst/>
            </a:prstGeom>
            <a:effectLst/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69885B6-6BF9-4F10-8107-D7910AC068ED}"/>
                </a:ext>
              </a:extLst>
            </p:cNvPr>
            <p:cNvSpPr txBox="1"/>
            <p:nvPr userDrawn="1"/>
          </p:nvSpPr>
          <p:spPr>
            <a:xfrm>
              <a:off x="10760630" y="6606154"/>
              <a:ext cx="6912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Paula Souza</a:t>
              </a:r>
            </a:p>
          </p:txBody>
        </p:sp>
      </p:grp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DA7BF153-7996-464E-8FF7-CD23D8838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1"/>
          <a:stretch/>
        </p:blipFill>
        <p:spPr>
          <a:xfrm>
            <a:off x="11395451" y="6456346"/>
            <a:ext cx="630808" cy="409433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DC9C631-00B7-425C-9791-9AF3A395E0B2}"/>
              </a:ext>
            </a:extLst>
          </p:cNvPr>
          <p:cNvGrpSpPr/>
          <p:nvPr userDrawn="1"/>
        </p:nvGrpSpPr>
        <p:grpSpPr>
          <a:xfrm>
            <a:off x="8679546" y="6399864"/>
            <a:ext cx="1151007" cy="502410"/>
            <a:chOff x="38101" y="6395691"/>
            <a:chExt cx="1151007" cy="50241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9167341-09BD-472B-ADDB-353D75652E8D}"/>
                </a:ext>
              </a:extLst>
            </p:cNvPr>
            <p:cNvSpPr txBox="1"/>
            <p:nvPr/>
          </p:nvSpPr>
          <p:spPr>
            <a:xfrm>
              <a:off x="361637" y="6395691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9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Fatec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0465A5E-8236-409C-BD04-C49E765DCBFB}"/>
                </a:ext>
              </a:extLst>
            </p:cNvPr>
            <p:cNvSpPr txBox="1"/>
            <p:nvPr/>
          </p:nvSpPr>
          <p:spPr>
            <a:xfrm>
              <a:off x="378586" y="6621102"/>
              <a:ext cx="798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00FF00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Zona Sul</a:t>
              </a: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AFE97EC4-915D-471A-90D3-4CED2C68B61A}"/>
                </a:ext>
              </a:extLst>
            </p:cNvPr>
            <p:cNvSpPr/>
            <p:nvPr/>
          </p:nvSpPr>
          <p:spPr>
            <a:xfrm>
              <a:off x="38101" y="6477577"/>
              <a:ext cx="328142" cy="314147"/>
            </a:xfrm>
            <a:custGeom>
              <a:avLst/>
              <a:gdLst>
                <a:gd name="connsiteX0" fmla="*/ 95250 w 2486025"/>
                <a:gd name="connsiteY0" fmla="*/ 0 h 2857500"/>
                <a:gd name="connsiteX1" fmla="*/ 0 w 2486025"/>
                <a:gd name="connsiteY1" fmla="*/ 571500 h 2857500"/>
                <a:gd name="connsiteX2" fmla="*/ 828675 w 2486025"/>
                <a:gd name="connsiteY2" fmla="*/ 561975 h 2857500"/>
                <a:gd name="connsiteX3" fmla="*/ 200025 w 2486025"/>
                <a:gd name="connsiteY3" fmla="*/ 2857500 h 2857500"/>
                <a:gd name="connsiteX4" fmla="*/ 933450 w 2486025"/>
                <a:gd name="connsiteY4" fmla="*/ 2847975 h 2857500"/>
                <a:gd name="connsiteX5" fmla="*/ 1524000 w 2486025"/>
                <a:gd name="connsiteY5" fmla="*/ 571500 h 2857500"/>
                <a:gd name="connsiteX6" fmla="*/ 2390775 w 2486025"/>
                <a:gd name="connsiteY6" fmla="*/ 571500 h 2857500"/>
                <a:gd name="connsiteX7" fmla="*/ 2486025 w 2486025"/>
                <a:gd name="connsiteY7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6025" h="2857500">
                  <a:moveTo>
                    <a:pt x="95250" y="0"/>
                  </a:moveTo>
                  <a:lnTo>
                    <a:pt x="0" y="571500"/>
                  </a:lnTo>
                  <a:lnTo>
                    <a:pt x="828675" y="561975"/>
                  </a:lnTo>
                  <a:lnTo>
                    <a:pt x="200025" y="2857500"/>
                  </a:lnTo>
                  <a:lnTo>
                    <a:pt x="933450" y="2847975"/>
                  </a:lnTo>
                  <a:lnTo>
                    <a:pt x="1524000" y="571500"/>
                  </a:lnTo>
                  <a:lnTo>
                    <a:pt x="2390775" y="571500"/>
                  </a:lnTo>
                  <a:lnTo>
                    <a:pt x="2486025" y="0"/>
                  </a:lnTo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B39FFD77-8D03-4D51-839E-E00FDD284630}"/>
                </a:ext>
              </a:extLst>
            </p:cNvPr>
            <p:cNvSpPr/>
            <p:nvPr userDrawn="1"/>
          </p:nvSpPr>
          <p:spPr>
            <a:xfrm>
              <a:off x="73574" y="6516753"/>
              <a:ext cx="333375" cy="323850"/>
            </a:xfrm>
            <a:custGeom>
              <a:avLst/>
              <a:gdLst>
                <a:gd name="connsiteX0" fmla="*/ 0 w 333375"/>
                <a:gd name="connsiteY0" fmla="*/ 323850 h 323850"/>
                <a:gd name="connsiteX1" fmla="*/ 123825 w 333375"/>
                <a:gd name="connsiteY1" fmla="*/ 323850 h 323850"/>
                <a:gd name="connsiteX2" fmla="*/ 204787 w 333375"/>
                <a:gd name="connsiteY2" fmla="*/ 71438 h 323850"/>
                <a:gd name="connsiteX3" fmla="*/ 319087 w 333375"/>
                <a:gd name="connsiteY3" fmla="*/ 71438 h 323850"/>
                <a:gd name="connsiteX4" fmla="*/ 333375 w 333375"/>
                <a:gd name="connsiteY4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323850">
                  <a:moveTo>
                    <a:pt x="0" y="323850"/>
                  </a:moveTo>
                  <a:lnTo>
                    <a:pt x="123825" y="323850"/>
                  </a:lnTo>
                  <a:lnTo>
                    <a:pt x="204787" y="71438"/>
                  </a:lnTo>
                  <a:lnTo>
                    <a:pt x="319087" y="71438"/>
                  </a:lnTo>
                  <a:lnTo>
                    <a:pt x="333375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t-BR"/>
            </a:p>
          </p:txBody>
        </p:sp>
      </p:grpSp>
      <p:sp>
        <p:nvSpPr>
          <p:cNvPr id="35" name="TextBox 80">
            <a:extLst>
              <a:ext uri="{FF2B5EF4-FFF2-40B4-BE49-F238E27FC236}">
                <a16:creationId xmlns:a16="http://schemas.microsoft.com/office/drawing/2014/main" id="{2B92F81D-C576-4D05-86C3-C9D5409105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75271" y="6478623"/>
            <a:ext cx="570653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LINGUAGEM DE PROGRAMAÇÃO                                            </a:t>
            </a:r>
            <a:r>
              <a:rPr lang="pt-BR" sz="2000" i="0" dirty="0">
                <a:solidFill>
                  <a:schemeClr val="bg1">
                    <a:lumMod val="85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 </a:t>
            </a:r>
            <a:endParaRPr lang="pt-BR" sz="1600" i="0" dirty="0">
              <a:solidFill>
                <a:schemeClr val="bg1">
                  <a:lumMod val="8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0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8" r:id="rId2"/>
    <p:sldLayoutId id="2147483707" r:id="rId3"/>
    <p:sldLayoutId id="2147483708" r:id="rId4"/>
    <p:sldLayoutId id="2147483709" r:id="rId5"/>
    <p:sldLayoutId id="2147483710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914399" y="558192"/>
            <a:ext cx="8980228" cy="2075825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rgbClr val="1C5172"/>
                </a:solidFill>
              </a:rPr>
              <a:t> ADS    </a:t>
            </a:r>
            <a:br>
              <a:rPr lang="pt-BR" sz="6000" dirty="0">
                <a:solidFill>
                  <a:srgbClr val="1C5172"/>
                </a:solidFill>
              </a:rPr>
            </a:br>
            <a:r>
              <a:rPr lang="pt-BR" sz="6000" dirty="0">
                <a:solidFill>
                  <a:srgbClr val="1C5172"/>
                </a:solidFill>
              </a:rPr>
              <a:t>     BANCO DE DADOS</a:t>
            </a:r>
            <a:br>
              <a:rPr lang="pt-BR" sz="6000" dirty="0">
                <a:solidFill>
                  <a:srgbClr val="1C5172"/>
                </a:solidFill>
              </a:rPr>
            </a:br>
            <a:r>
              <a:rPr lang="pt-BR" sz="6000" dirty="0">
                <a:solidFill>
                  <a:srgbClr val="1C5172"/>
                </a:solidFill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914399" y="3207691"/>
            <a:ext cx="9335070" cy="1908175"/>
          </a:xfrm>
          <a:solidFill>
            <a:schemeClr val="tx2">
              <a:lumMod val="9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6000" dirty="0">
                <a:solidFill>
                  <a:schemeClr val="accent1"/>
                </a:solidFill>
              </a:rPr>
              <a:t>MODELAGEM - EXERCICIOS</a:t>
            </a:r>
          </a:p>
          <a:p>
            <a:pPr marL="0" indent="0">
              <a:buNone/>
            </a:pPr>
            <a:endParaRPr lang="pt-BR" sz="6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t-BR" sz="4400" dirty="0" err="1"/>
              <a:t>Profa</a:t>
            </a:r>
            <a:r>
              <a:rPr lang="pt-BR" sz="4400" dirty="0"/>
              <a:t>. Carmen Lúcia de Bartolo Costa</a:t>
            </a:r>
            <a:endParaRPr lang="pt-BR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66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824EA45-F2D2-432C-A0CC-8A834DF3CC0B}"/>
              </a:ext>
            </a:extLst>
          </p:cNvPr>
          <p:cNvSpPr/>
          <p:nvPr/>
        </p:nvSpPr>
        <p:spPr>
          <a:xfrm>
            <a:off x="445477" y="0"/>
            <a:ext cx="1060921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2</a:t>
            </a:r>
          </a:p>
          <a:p>
            <a:pPr marL="342900" indent="-342900">
              <a:buAutoNum type="arabicPeriod"/>
            </a:pPr>
            <a:endParaRPr lang="pt-BR" sz="2800" dirty="0"/>
          </a:p>
          <a:p>
            <a:pPr marL="342900" indent="-342900">
              <a:buAutoNum type="arabicPeriod"/>
            </a:pPr>
            <a:r>
              <a:rPr lang="pt-BR" sz="2800" dirty="0"/>
              <a:t>Grife as entidades que você identificar no texto acima. </a:t>
            </a:r>
          </a:p>
          <a:p>
            <a:pPr marL="342900" indent="-342900">
              <a:buAutoNum type="arabicPeriod"/>
            </a:pPr>
            <a:r>
              <a:rPr lang="pt-BR" sz="2800" dirty="0"/>
              <a:t>Liste as entidades que você grifou. </a:t>
            </a:r>
          </a:p>
          <a:p>
            <a:pPr marL="342900" indent="-342900">
              <a:buAutoNum type="arabicPeriod"/>
            </a:pPr>
            <a:r>
              <a:rPr lang="pt-BR" sz="2800" dirty="0"/>
              <a:t>Liste os relacionamentos entre as entidades </a:t>
            </a:r>
          </a:p>
          <a:p>
            <a:r>
              <a:rPr lang="pt-BR" sz="2800" dirty="0"/>
              <a:t>      1. Exemplo: Mãe bebê: relacionamento entre Mãe e Bebê.</a:t>
            </a:r>
          </a:p>
          <a:p>
            <a:r>
              <a:rPr lang="pt-BR" sz="2800" dirty="0"/>
              <a:t>4.   Crie o modelo Entidade Relacionamento do exercício 2. </a:t>
            </a:r>
          </a:p>
        </p:txBody>
      </p:sp>
    </p:spTree>
    <p:extLst>
      <p:ext uri="{BB962C8B-B14F-4D97-AF65-F5344CB8AC3E}">
        <p14:creationId xmlns:p14="http://schemas.microsoft.com/office/powerpoint/2010/main" val="374120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321E8E3-0D5C-469D-9E5B-0FA09CF231ED}"/>
              </a:ext>
            </a:extLst>
          </p:cNvPr>
          <p:cNvSpPr/>
          <p:nvPr/>
        </p:nvSpPr>
        <p:spPr>
          <a:xfrm>
            <a:off x="529604" y="13648"/>
            <a:ext cx="1085263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02 - item 1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 berçário deseja informatizar suas operações.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Quando um bebê nasce, algumas informações são armazenadas sobre ele, tais como: nome, data do nascimento, peso do nascimento, altura, a mãe deste bebê e o médico que fez seu parto.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Para as mães, o berçário também deseja manter um controle, guardando informações como: nome, endereço, telefone e data de nascimento.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Para os médicos, é importante saber: CRM, nome, telefone celular e especialidade.</a:t>
            </a:r>
          </a:p>
        </p:txBody>
      </p:sp>
    </p:spTree>
    <p:extLst>
      <p:ext uri="{BB962C8B-B14F-4D97-AF65-F5344CB8AC3E}">
        <p14:creationId xmlns:p14="http://schemas.microsoft.com/office/powerpoint/2010/main" val="13660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DA519B4-3336-40E9-9F73-520D1581EED7}"/>
              </a:ext>
            </a:extLst>
          </p:cNvPr>
          <p:cNvSpPr/>
          <p:nvPr/>
        </p:nvSpPr>
        <p:spPr>
          <a:xfrm>
            <a:off x="555078" y="0"/>
            <a:ext cx="950038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02 - item 2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Liste as entidades encontradas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Berçário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Bebê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Mãe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Médico</a:t>
            </a:r>
          </a:p>
        </p:txBody>
      </p:sp>
    </p:spTree>
    <p:extLst>
      <p:ext uri="{BB962C8B-B14F-4D97-AF65-F5344CB8AC3E}">
        <p14:creationId xmlns:p14="http://schemas.microsoft.com/office/powerpoint/2010/main" val="428645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21C47E-990F-4DA1-ACC1-CF8FFA6341F8}"/>
              </a:ext>
            </a:extLst>
          </p:cNvPr>
          <p:cNvSpPr/>
          <p:nvPr/>
        </p:nvSpPr>
        <p:spPr>
          <a:xfrm>
            <a:off x="232361" y="0"/>
            <a:ext cx="113573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02 - item 3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Liste os relacionamentos encontrados </a:t>
            </a:r>
          </a:p>
          <a:p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/>
              <a:t>mãe_bebê</a:t>
            </a:r>
            <a:r>
              <a:rPr lang="pt-BR" sz="2800" dirty="0"/>
              <a:t>      : relacionamento entre Mãe e Bebê.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/>
              <a:t>Médico_bebê</a:t>
            </a:r>
            <a:r>
              <a:rPr lang="pt-BR" sz="2800" dirty="0"/>
              <a:t>: relacionamento entre Médico e Bebê</a:t>
            </a:r>
          </a:p>
        </p:txBody>
      </p:sp>
    </p:spTree>
    <p:extLst>
      <p:ext uri="{BB962C8B-B14F-4D97-AF65-F5344CB8AC3E}">
        <p14:creationId xmlns:p14="http://schemas.microsoft.com/office/powerpoint/2010/main" val="390734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6D36F97-3F16-4E72-8A00-A59DD7DEF2C3}"/>
              </a:ext>
            </a:extLst>
          </p:cNvPr>
          <p:cNvSpPr/>
          <p:nvPr/>
        </p:nvSpPr>
        <p:spPr>
          <a:xfrm>
            <a:off x="802419" y="0"/>
            <a:ext cx="973953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02 - item 4</a:t>
            </a:r>
          </a:p>
          <a:p>
            <a:r>
              <a:rPr lang="pt-BR" sz="2800" dirty="0"/>
              <a:t> Modelo Entidade Relacionamento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A15C83-8AA2-43C8-ABE2-DBABBD94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91" y="1138773"/>
            <a:ext cx="8426548" cy="49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2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57CF68F-6A95-421C-AD34-1F7934012A37}"/>
              </a:ext>
            </a:extLst>
          </p:cNvPr>
          <p:cNvSpPr/>
          <p:nvPr/>
        </p:nvSpPr>
        <p:spPr>
          <a:xfrm>
            <a:off x="513505" y="0"/>
            <a:ext cx="1058212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3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floricultura deseja informatizar suas operações. Inicialmente, deseja manter um cadastro de todos os seus clientes, mantendo informações como: RG, nome, telefone e endereço.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Deseja também manter um cadastro contendo informações sobre os produtos que vende, tais como: nome do produto, tipo (flor, vaso, planta,...), preço e quantidade em estoque.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Quando um cliente faz uma compra, a mesma é armazenada, mantendo informação sobre o cliente que fez a compra, a data da compra, o valor total e os produtos comprados.</a:t>
            </a:r>
          </a:p>
        </p:txBody>
      </p:sp>
    </p:spTree>
    <p:extLst>
      <p:ext uri="{BB962C8B-B14F-4D97-AF65-F5344CB8AC3E}">
        <p14:creationId xmlns:p14="http://schemas.microsoft.com/office/powerpoint/2010/main" val="3461090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0BB869A-B625-4233-8C27-B3C8F5CD7686}"/>
              </a:ext>
            </a:extLst>
          </p:cNvPr>
          <p:cNvSpPr/>
          <p:nvPr/>
        </p:nvSpPr>
        <p:spPr>
          <a:xfrm>
            <a:off x="399494" y="0"/>
            <a:ext cx="1077802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3</a:t>
            </a:r>
          </a:p>
          <a:p>
            <a:endParaRPr lang="pt-BR" sz="2800" dirty="0"/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Grife as entidades que você identificar no texto acima. </a:t>
            </a:r>
          </a:p>
          <a:p>
            <a:r>
              <a:rPr lang="pt-BR" sz="2800" dirty="0"/>
              <a:t>Liste as entidades que você grifou. </a:t>
            </a:r>
          </a:p>
          <a:p>
            <a:r>
              <a:rPr lang="pt-BR" sz="2800" dirty="0"/>
              <a:t>Liste os relacionamentos entre as entidades </a:t>
            </a:r>
          </a:p>
          <a:p>
            <a:r>
              <a:rPr lang="pt-BR" sz="2800" dirty="0"/>
              <a:t>Crie o modelo Entidade Relacionamento do exercício 3. </a:t>
            </a:r>
          </a:p>
        </p:txBody>
      </p:sp>
    </p:spTree>
    <p:extLst>
      <p:ext uri="{BB962C8B-B14F-4D97-AF65-F5344CB8AC3E}">
        <p14:creationId xmlns:p14="http://schemas.microsoft.com/office/powerpoint/2010/main" val="87551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8EFE45A-21D7-4ECA-B299-C0AA7B230E2B}"/>
              </a:ext>
            </a:extLst>
          </p:cNvPr>
          <p:cNvSpPr/>
          <p:nvPr/>
        </p:nvSpPr>
        <p:spPr>
          <a:xfrm>
            <a:off x="375137" y="0"/>
            <a:ext cx="10907151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3 – item 1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floricultura deseja informatizar suas operações. Inicialmente, deseja manter um cadastro de todos os seus clientes, mantendo informações como: RG, nome, telefone e endereço.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Deseja também manter um cadastro contendo informações sobre os produtos que vende, tais como: nome do produto, tipo (flor, vaso, planta,...), preço e quantidade em estoque.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Quando um cliente faz uma compra, a mesma é armazenada, mantendo informação sobre o cliente que fez a compra, a data da compra, o valor total e os produtos comprados.</a:t>
            </a:r>
          </a:p>
        </p:txBody>
      </p:sp>
    </p:spTree>
    <p:extLst>
      <p:ext uri="{BB962C8B-B14F-4D97-AF65-F5344CB8AC3E}">
        <p14:creationId xmlns:p14="http://schemas.microsoft.com/office/powerpoint/2010/main" val="239530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2D609F5-F326-409E-BB16-FAA09A966C8F}"/>
              </a:ext>
            </a:extLst>
          </p:cNvPr>
          <p:cNvSpPr/>
          <p:nvPr/>
        </p:nvSpPr>
        <p:spPr>
          <a:xfrm>
            <a:off x="313899" y="0"/>
            <a:ext cx="105906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03 - item 2</a:t>
            </a:r>
          </a:p>
          <a:p>
            <a:r>
              <a:rPr lang="pt-BR" sz="2800" dirty="0"/>
              <a:t> </a:t>
            </a:r>
          </a:p>
          <a:p>
            <a:endParaRPr lang="pt-BR" sz="2800" dirty="0"/>
          </a:p>
          <a:p>
            <a:r>
              <a:rPr lang="pt-BR" sz="2800" dirty="0"/>
              <a:t>Liste das entidades encontradas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Floricultura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Clientes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Produtos</a:t>
            </a:r>
          </a:p>
        </p:txBody>
      </p:sp>
    </p:spTree>
    <p:extLst>
      <p:ext uri="{BB962C8B-B14F-4D97-AF65-F5344CB8AC3E}">
        <p14:creationId xmlns:p14="http://schemas.microsoft.com/office/powerpoint/2010/main" val="2823900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4DCEF5E-BA61-4892-998D-F19FF25ECCEF}"/>
              </a:ext>
            </a:extLst>
          </p:cNvPr>
          <p:cNvSpPr/>
          <p:nvPr/>
        </p:nvSpPr>
        <p:spPr>
          <a:xfrm>
            <a:off x="383325" y="0"/>
            <a:ext cx="1058947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03 - item 3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Liste os relacionamentos encontrados </a:t>
            </a:r>
          </a:p>
          <a:p>
            <a:r>
              <a:rPr lang="pt-BR" sz="2800" dirty="0" err="1"/>
              <a:t>Pedido_produto</a:t>
            </a:r>
            <a:r>
              <a:rPr lang="pt-BR" sz="2800" dirty="0"/>
              <a:t>: relacionamento entre pedido e produto. </a:t>
            </a:r>
          </a:p>
          <a:p>
            <a:r>
              <a:rPr lang="pt-BR" sz="2800" dirty="0" err="1"/>
              <a:t>Pedido_cliente</a:t>
            </a:r>
            <a:r>
              <a:rPr lang="pt-BR" sz="2800" dirty="0"/>
              <a:t>: relacionamento entre pedido e cliente.</a:t>
            </a:r>
          </a:p>
        </p:txBody>
      </p:sp>
    </p:spTree>
    <p:extLst>
      <p:ext uri="{BB962C8B-B14F-4D97-AF65-F5344CB8AC3E}">
        <p14:creationId xmlns:p14="http://schemas.microsoft.com/office/powerpoint/2010/main" val="383098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993B17A-8B4C-4F4C-8C0D-B1ADEAB424AD}"/>
              </a:ext>
            </a:extLst>
          </p:cNvPr>
          <p:cNvSpPr/>
          <p:nvPr/>
        </p:nvSpPr>
        <p:spPr>
          <a:xfrm>
            <a:off x="1387277" y="2136338"/>
            <a:ext cx="94174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/>
              <a:t>Lista de Exercícios Resolvidos 01  </a:t>
            </a:r>
          </a:p>
          <a:p>
            <a:endParaRPr lang="pt-BR" sz="5400" dirty="0"/>
          </a:p>
          <a:p>
            <a:r>
              <a:rPr lang="pt-BR" sz="5400" dirty="0"/>
              <a:t>Modelagem Conceitual – parte I</a:t>
            </a:r>
          </a:p>
        </p:txBody>
      </p:sp>
    </p:spTree>
    <p:extLst>
      <p:ext uri="{BB962C8B-B14F-4D97-AF65-F5344CB8AC3E}">
        <p14:creationId xmlns:p14="http://schemas.microsoft.com/office/powerpoint/2010/main" val="365788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B6A72E5-5C99-4842-B62A-FC5F65F0697B}"/>
              </a:ext>
            </a:extLst>
          </p:cNvPr>
          <p:cNvSpPr/>
          <p:nvPr/>
        </p:nvSpPr>
        <p:spPr>
          <a:xfrm>
            <a:off x="585314" y="102907"/>
            <a:ext cx="103192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03 - item 4</a:t>
            </a:r>
          </a:p>
          <a:p>
            <a:r>
              <a:rPr lang="pt-BR" sz="2800" dirty="0"/>
              <a:t> Modelo Entidade Relacionamento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C5F06B-2611-42FC-A7CB-5E91849B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14" y="1241680"/>
            <a:ext cx="7052603" cy="4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8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75DABB9-6066-4AE2-A932-342172ED00BE}"/>
              </a:ext>
            </a:extLst>
          </p:cNvPr>
          <p:cNvSpPr/>
          <p:nvPr/>
        </p:nvSpPr>
        <p:spPr>
          <a:xfrm>
            <a:off x="320546" y="0"/>
            <a:ext cx="105840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4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Escola tem várias turmas. Uma turma tem vários professores, sendo que um professor pode ministrar aulas em mais de uma turma.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turma tem sempre aulas na mesma sala, mas uma sala pode estar associada a várias turmas (com horários diferentes). </a:t>
            </a:r>
          </a:p>
        </p:txBody>
      </p:sp>
    </p:spTree>
    <p:extLst>
      <p:ext uri="{BB962C8B-B14F-4D97-AF65-F5344CB8AC3E}">
        <p14:creationId xmlns:p14="http://schemas.microsoft.com/office/powerpoint/2010/main" val="3354153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956986C-4B89-4484-8020-A964E8B4DBC1}"/>
              </a:ext>
            </a:extLst>
          </p:cNvPr>
          <p:cNvSpPr/>
          <p:nvPr/>
        </p:nvSpPr>
        <p:spPr>
          <a:xfrm>
            <a:off x="344903" y="0"/>
            <a:ext cx="105869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4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Grife as entidades que você identificar no texto acima. </a:t>
            </a:r>
          </a:p>
          <a:p>
            <a:r>
              <a:rPr lang="pt-BR" sz="2800" dirty="0"/>
              <a:t>Liste as entidades que você grifou.</a:t>
            </a:r>
          </a:p>
          <a:p>
            <a:r>
              <a:rPr lang="pt-BR" sz="2800" dirty="0"/>
              <a:t>Liste os relacionamentos entre as entidades </a:t>
            </a:r>
          </a:p>
          <a:p>
            <a:r>
              <a:rPr lang="pt-BR" sz="2800" dirty="0"/>
              <a:t>Crie o modelo Entidade Relacionamento do exercício 4. </a:t>
            </a:r>
          </a:p>
        </p:txBody>
      </p:sp>
    </p:spTree>
    <p:extLst>
      <p:ext uri="{BB962C8B-B14F-4D97-AF65-F5344CB8AC3E}">
        <p14:creationId xmlns:p14="http://schemas.microsoft.com/office/powerpoint/2010/main" val="422897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5E61F4-A1B0-4D79-88F6-2C2460E0F22F}"/>
              </a:ext>
            </a:extLst>
          </p:cNvPr>
          <p:cNvSpPr/>
          <p:nvPr/>
        </p:nvSpPr>
        <p:spPr>
          <a:xfrm>
            <a:off x="289052" y="0"/>
            <a:ext cx="1072469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4 – item 1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Escola tem várias turmas. Uma turma tem vários professores, sendo que um professor pode ministrar aulas em mais de uma turma.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turma tem sempre aulas na mesma sala, mas uma sala pode estar associada a várias turmas (com horários diferentes).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Exercício </a:t>
            </a:r>
          </a:p>
        </p:txBody>
      </p:sp>
    </p:spTree>
    <p:extLst>
      <p:ext uri="{BB962C8B-B14F-4D97-AF65-F5344CB8AC3E}">
        <p14:creationId xmlns:p14="http://schemas.microsoft.com/office/powerpoint/2010/main" val="105592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E1069D5-B4C3-4CE0-95ED-A7A2F907CB76}"/>
              </a:ext>
            </a:extLst>
          </p:cNvPr>
          <p:cNvSpPr/>
          <p:nvPr/>
        </p:nvSpPr>
        <p:spPr>
          <a:xfrm>
            <a:off x="346162" y="0"/>
            <a:ext cx="1057204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04 - item 2</a:t>
            </a:r>
          </a:p>
          <a:p>
            <a:endParaRPr lang="pt-BR" sz="2800" dirty="0"/>
          </a:p>
          <a:p>
            <a:r>
              <a:rPr lang="pt-BR" sz="2800" dirty="0"/>
              <a:t>Liste as entidades encontradas </a:t>
            </a:r>
          </a:p>
          <a:p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Escola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Turmas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Professores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Aulas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Sala</a:t>
            </a:r>
          </a:p>
        </p:txBody>
      </p:sp>
    </p:spTree>
    <p:extLst>
      <p:ext uri="{BB962C8B-B14F-4D97-AF65-F5344CB8AC3E}">
        <p14:creationId xmlns:p14="http://schemas.microsoft.com/office/powerpoint/2010/main" val="3078704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AF3F24E-09CD-42B7-88F8-253629128FA0}"/>
              </a:ext>
            </a:extLst>
          </p:cNvPr>
          <p:cNvSpPr/>
          <p:nvPr/>
        </p:nvSpPr>
        <p:spPr>
          <a:xfrm>
            <a:off x="220814" y="0"/>
            <a:ext cx="102333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04 - item 3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Liste os relacionamentos encontrados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turma_professores</a:t>
            </a:r>
            <a:r>
              <a:rPr lang="pt-BR" sz="2800" dirty="0">
                <a:solidFill>
                  <a:schemeClr val="accent1"/>
                </a:solidFill>
              </a:rPr>
              <a:t>: relacionamento em que uma turma tem vários professores.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dirty="0">
              <a:solidFill>
                <a:schemeClr val="accent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turma_professores</a:t>
            </a:r>
            <a:r>
              <a:rPr lang="pt-BR" sz="2800" dirty="0">
                <a:solidFill>
                  <a:schemeClr val="accent1"/>
                </a:solidFill>
              </a:rPr>
              <a:t>: relacionamento em que um professor pode ministrar aulas em mais de uma turma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dirty="0">
              <a:solidFill>
                <a:schemeClr val="accent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turma_sala</a:t>
            </a:r>
            <a:r>
              <a:rPr lang="pt-BR" sz="2800" dirty="0">
                <a:solidFill>
                  <a:schemeClr val="accent1"/>
                </a:solidFill>
              </a:rPr>
              <a:t>: relacionamento em  que uma turma está associada a uma e somente uma sala.</a:t>
            </a:r>
          </a:p>
        </p:txBody>
      </p:sp>
    </p:spTree>
    <p:extLst>
      <p:ext uri="{BB962C8B-B14F-4D97-AF65-F5344CB8AC3E}">
        <p14:creationId xmlns:p14="http://schemas.microsoft.com/office/powerpoint/2010/main" val="302147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A31321-3F2E-46CD-855C-B31344893FB2}"/>
              </a:ext>
            </a:extLst>
          </p:cNvPr>
          <p:cNvSpPr/>
          <p:nvPr/>
        </p:nvSpPr>
        <p:spPr>
          <a:xfrm>
            <a:off x="628145" y="64016"/>
            <a:ext cx="102627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04 - item 4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Modelo Entidade Relacionamento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680919-8459-48C0-97AA-5A4EF15A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5" y="1633676"/>
            <a:ext cx="9959988" cy="42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53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3EE5AD4-1C8F-4111-97A1-CCD79940A2BB}"/>
              </a:ext>
            </a:extLst>
          </p:cNvPr>
          <p:cNvSpPr/>
          <p:nvPr/>
        </p:nvSpPr>
        <p:spPr>
          <a:xfrm>
            <a:off x="300251" y="0"/>
            <a:ext cx="10631606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5</a:t>
            </a:r>
          </a:p>
          <a:p>
            <a:pPr algn="just"/>
            <a:endParaRPr lang="pt-BR" sz="1200" dirty="0"/>
          </a:p>
          <a:p>
            <a:pPr algn="just"/>
            <a:r>
              <a:rPr lang="pt-BR" sz="2800" dirty="0"/>
              <a:t>Uma biblioteca deseja manter informações sobre seus livros. </a:t>
            </a:r>
          </a:p>
          <a:p>
            <a:pPr algn="just"/>
            <a:r>
              <a:rPr lang="pt-BR" sz="2800" dirty="0"/>
              <a:t>Inicialmente, quer armazenar para os livros as seguintes características:   ISBN, título, ano editora e autores deste livro.</a:t>
            </a:r>
          </a:p>
          <a:p>
            <a:pPr algn="just"/>
            <a:endParaRPr lang="pt-BR" dirty="0"/>
          </a:p>
          <a:p>
            <a:pPr algn="just"/>
            <a:r>
              <a:rPr lang="pt-BR" sz="2800" dirty="0"/>
              <a:t>Para os autores, deseja manter: nome e nacionalidade. Cabe salientar que um autor pode ter vários livros, assim como um livro pode ser escrito por vários autores. </a:t>
            </a:r>
          </a:p>
          <a:p>
            <a:pPr algn="just"/>
            <a:endParaRPr lang="pt-BR" dirty="0"/>
          </a:p>
          <a:p>
            <a:pPr algn="just"/>
            <a:r>
              <a:rPr lang="pt-BR" sz="2800" dirty="0"/>
              <a:t>Cada livro da biblioteca pertence a uma categoria. </a:t>
            </a:r>
          </a:p>
          <a:p>
            <a:pPr algn="just"/>
            <a:endParaRPr lang="pt-BR" dirty="0"/>
          </a:p>
          <a:p>
            <a:pPr algn="just"/>
            <a:r>
              <a:rPr lang="pt-BR" sz="2800" dirty="0"/>
              <a:t>A biblioteca deseja manter um cadastro de todas as categorias existentes, com informações como: código da categoria e descrição. </a:t>
            </a:r>
          </a:p>
          <a:p>
            <a:pPr algn="just"/>
            <a:endParaRPr lang="pt-BR" sz="1200" dirty="0"/>
          </a:p>
          <a:p>
            <a:pPr algn="just"/>
            <a:r>
              <a:rPr lang="pt-BR" sz="2800" dirty="0"/>
              <a:t>Uma categoria pode ter vários livros associados a ela.</a:t>
            </a:r>
          </a:p>
        </p:txBody>
      </p:sp>
    </p:spTree>
    <p:extLst>
      <p:ext uri="{BB962C8B-B14F-4D97-AF65-F5344CB8AC3E}">
        <p14:creationId xmlns:p14="http://schemas.microsoft.com/office/powerpoint/2010/main" val="103126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0B3A2E1-FD52-4D3D-BC5C-7FCB367432C3}"/>
              </a:ext>
            </a:extLst>
          </p:cNvPr>
          <p:cNvSpPr/>
          <p:nvPr/>
        </p:nvSpPr>
        <p:spPr>
          <a:xfrm>
            <a:off x="564108" y="0"/>
            <a:ext cx="1039504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5</a:t>
            </a:r>
          </a:p>
          <a:p>
            <a:endParaRPr lang="pt-BR" sz="2800" dirty="0"/>
          </a:p>
          <a:p>
            <a:r>
              <a:rPr lang="pt-BR" sz="2800" dirty="0"/>
              <a:t> Grife as entidades que você identificar no texto acima.</a:t>
            </a:r>
          </a:p>
          <a:p>
            <a:r>
              <a:rPr lang="pt-BR" sz="2800" dirty="0"/>
              <a:t> Liste as entidades que você grifou. </a:t>
            </a:r>
          </a:p>
          <a:p>
            <a:r>
              <a:rPr lang="pt-BR" sz="2800" dirty="0"/>
              <a:t> Liste os relacionamentos entre as entidades </a:t>
            </a:r>
          </a:p>
          <a:p>
            <a:r>
              <a:rPr lang="pt-BR" sz="2800" dirty="0"/>
              <a:t> Crie o modelo Entidade Relacionamento do exercício 5. </a:t>
            </a:r>
          </a:p>
        </p:txBody>
      </p:sp>
    </p:spTree>
    <p:extLst>
      <p:ext uri="{BB962C8B-B14F-4D97-AF65-F5344CB8AC3E}">
        <p14:creationId xmlns:p14="http://schemas.microsoft.com/office/powerpoint/2010/main" val="1581014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634B5B3-164C-4CD3-ACC4-9DF942BCC2DE}"/>
              </a:ext>
            </a:extLst>
          </p:cNvPr>
          <p:cNvSpPr/>
          <p:nvPr/>
        </p:nvSpPr>
        <p:spPr>
          <a:xfrm>
            <a:off x="550985" y="0"/>
            <a:ext cx="10326281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5 – item 1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 Uma biblioteca deseja manter informações sobre seus livros. Inicialmente, quer armazenar para os livros as seguintes características: ISBN, título, ano editora e autores deste livro.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Para os autores, deseja manter: nome e nacionalidade. Cabe salientar que um autor pode ter vários livros, assim como um livro pode ser escrito por vários autores. Cada livro da biblioteca pertence a uma categoria.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A biblioteca deseja manter um cadastro de todas as categorias existentes, com informações como: código da categoria e descrição. Uma categoria pode ter vários livros associados a ela.</a:t>
            </a:r>
          </a:p>
        </p:txBody>
      </p:sp>
    </p:spTree>
    <p:extLst>
      <p:ext uri="{BB962C8B-B14F-4D97-AF65-F5344CB8AC3E}">
        <p14:creationId xmlns:p14="http://schemas.microsoft.com/office/powerpoint/2010/main" val="411437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941D822-C7C1-48FC-8869-F16B15D0360F}"/>
              </a:ext>
            </a:extLst>
          </p:cNvPr>
          <p:cNvSpPr/>
          <p:nvPr/>
        </p:nvSpPr>
        <p:spPr>
          <a:xfrm>
            <a:off x="210035" y="0"/>
            <a:ext cx="11417858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</a:t>
            </a:r>
          </a:p>
          <a:p>
            <a:endParaRPr lang="pt-BR" sz="1050" dirty="0"/>
          </a:p>
          <a:p>
            <a:endParaRPr lang="pt-BR" sz="1050" dirty="0"/>
          </a:p>
          <a:p>
            <a:endParaRPr lang="pt-BR" sz="1050" dirty="0"/>
          </a:p>
          <a:p>
            <a:endParaRPr lang="pt-BR" sz="1050" dirty="0"/>
          </a:p>
          <a:p>
            <a:r>
              <a:rPr lang="pt-BR" sz="2800" dirty="0"/>
              <a:t>Desenvolva o Diagrama Entidade Relacionamento para as seguintes situações: </a:t>
            </a:r>
          </a:p>
          <a:p>
            <a:endParaRPr lang="pt-BR" dirty="0"/>
          </a:p>
          <a:p>
            <a:pPr marL="342900" indent="-342900">
              <a:buAutoNum type="arabicPeriod"/>
            </a:pPr>
            <a:r>
              <a:rPr lang="pt-BR" sz="2800" dirty="0"/>
              <a:t>Um aluno realiza vários trabalhos. Um trabalho é realizado por um ou mais alunos. </a:t>
            </a:r>
          </a:p>
          <a:p>
            <a:pPr marL="342900" indent="-342900">
              <a:buAutoNum type="arabicPeriod"/>
            </a:pPr>
            <a:r>
              <a:rPr lang="pt-BR" sz="2800" dirty="0"/>
              <a:t>Um diretor dirige no máximo um departamento. Um departamento tem no máximo um diretor. </a:t>
            </a:r>
          </a:p>
          <a:p>
            <a:pPr marL="342900" indent="-342900">
              <a:buAutoNum type="arabicPeriod"/>
            </a:pPr>
            <a:r>
              <a:rPr lang="pt-BR" sz="2800" dirty="0"/>
              <a:t>Um autor escreve vários livros. Um livro pode ser escrito por vários autores. </a:t>
            </a:r>
          </a:p>
          <a:p>
            <a:pPr marL="342900" indent="-342900">
              <a:buAutoNum type="arabicPeriod"/>
            </a:pPr>
            <a:r>
              <a:rPr lang="pt-BR" sz="2800" dirty="0"/>
              <a:t>Uma equipe é composta por vários jogadores. Um jogador joga apenas em uma equipe. </a:t>
            </a:r>
          </a:p>
          <a:p>
            <a:pPr marL="342900" indent="-342900">
              <a:buAutoNum type="arabicPeriod"/>
            </a:pPr>
            <a:r>
              <a:rPr lang="pt-BR" sz="2800" dirty="0"/>
              <a:t>Um cliente realiza várias encomendas. Uma encomenda diz respeito apenas a um cliente.</a:t>
            </a:r>
          </a:p>
        </p:txBody>
      </p:sp>
    </p:spTree>
    <p:extLst>
      <p:ext uri="{BB962C8B-B14F-4D97-AF65-F5344CB8AC3E}">
        <p14:creationId xmlns:p14="http://schemas.microsoft.com/office/powerpoint/2010/main" val="787399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0F655C2-BEDF-48C6-8665-81916674F761}"/>
              </a:ext>
            </a:extLst>
          </p:cNvPr>
          <p:cNvSpPr/>
          <p:nvPr/>
        </p:nvSpPr>
        <p:spPr>
          <a:xfrm>
            <a:off x="329785" y="0"/>
            <a:ext cx="1058842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05 - item 2</a:t>
            </a:r>
            <a:endParaRPr lang="pt-BR" sz="2800" dirty="0"/>
          </a:p>
          <a:p>
            <a:r>
              <a:rPr lang="pt-BR" sz="2800" dirty="0"/>
              <a:t> </a:t>
            </a:r>
          </a:p>
          <a:p>
            <a:endParaRPr lang="pt-BR" sz="2800" dirty="0"/>
          </a:p>
          <a:p>
            <a:r>
              <a:rPr lang="pt-BR" sz="2800" dirty="0"/>
              <a:t>Liste das entidades encontradas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Livro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Autor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Categoria</a:t>
            </a:r>
          </a:p>
        </p:txBody>
      </p:sp>
    </p:spTree>
    <p:extLst>
      <p:ext uri="{BB962C8B-B14F-4D97-AF65-F5344CB8AC3E}">
        <p14:creationId xmlns:p14="http://schemas.microsoft.com/office/powerpoint/2010/main" val="3823673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D0B614B-7F5B-4C46-969F-E1D7E8487772}"/>
              </a:ext>
            </a:extLst>
          </p:cNvPr>
          <p:cNvSpPr/>
          <p:nvPr/>
        </p:nvSpPr>
        <p:spPr>
          <a:xfrm>
            <a:off x="465003" y="0"/>
            <a:ext cx="1046685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05 - item 3</a:t>
            </a:r>
          </a:p>
          <a:p>
            <a:endParaRPr lang="pt-BR" sz="2800" dirty="0"/>
          </a:p>
          <a:p>
            <a:r>
              <a:rPr lang="pt-BR" sz="2800" dirty="0"/>
              <a:t>Liste os relacionamentos encontrados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livros_autor</a:t>
            </a:r>
            <a:r>
              <a:rPr lang="pt-BR" sz="2800" dirty="0">
                <a:solidFill>
                  <a:schemeClr val="accent1"/>
                </a:solidFill>
              </a:rPr>
              <a:t>: relacionamento entre Autor e Livros.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livros_categorias</a:t>
            </a:r>
            <a:r>
              <a:rPr lang="pt-BR" sz="2800" dirty="0">
                <a:solidFill>
                  <a:schemeClr val="accent1"/>
                </a:solidFill>
              </a:rPr>
              <a:t>: relacionamento entre Livros e Categorias.</a:t>
            </a:r>
          </a:p>
        </p:txBody>
      </p:sp>
    </p:spTree>
    <p:extLst>
      <p:ext uri="{BB962C8B-B14F-4D97-AF65-F5344CB8AC3E}">
        <p14:creationId xmlns:p14="http://schemas.microsoft.com/office/powerpoint/2010/main" val="340713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CB152D0-AE03-4C34-8C20-A88B3F2F314E}"/>
              </a:ext>
            </a:extLst>
          </p:cNvPr>
          <p:cNvSpPr/>
          <p:nvPr/>
        </p:nvSpPr>
        <p:spPr>
          <a:xfrm>
            <a:off x="371359" y="0"/>
            <a:ext cx="106560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05 - item 4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Modelo Entidade Relacionamento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8EA08A-3930-4D19-ACC0-3653EA42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45" y="1725054"/>
            <a:ext cx="7704564" cy="41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5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62B77BA-DCE1-430A-A15E-738F5E3EF81F}"/>
              </a:ext>
            </a:extLst>
          </p:cNvPr>
          <p:cNvSpPr/>
          <p:nvPr/>
        </p:nvSpPr>
        <p:spPr>
          <a:xfrm>
            <a:off x="413562" y="0"/>
            <a:ext cx="10804898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6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 Uma firma vende produtos de limpeza, e deseja melhor controlar os produtos que vende, seus clientes e os pedidos. </a:t>
            </a:r>
          </a:p>
          <a:p>
            <a:pPr algn="just"/>
            <a:r>
              <a:rPr lang="pt-BR" sz="2800" dirty="0"/>
              <a:t>Cada produto é caracterizado por um código, nome do produto, categoria (ex. detergente, sabão em pó, sabonete, </a:t>
            </a:r>
            <a:r>
              <a:rPr lang="pt-BR" sz="2800" dirty="0" err="1"/>
              <a:t>etc</a:t>
            </a:r>
            <a:r>
              <a:rPr lang="pt-BR" sz="2800" dirty="0"/>
              <a:t>), e seu preço. A categoria é uma classificação criada pela própria firma. </a:t>
            </a:r>
          </a:p>
          <a:p>
            <a:pPr algn="just"/>
            <a:r>
              <a:rPr lang="pt-BR" sz="2800" dirty="0"/>
              <a:t>A firma possui informações sobre todos seus clientes. </a:t>
            </a:r>
          </a:p>
          <a:p>
            <a:pPr algn="just"/>
            <a:r>
              <a:rPr lang="pt-BR" sz="2800" dirty="0"/>
              <a:t>Cada cliente é identificado por um código, nome, endereço, telefone, status ("bom", "médio", "ruim"), e o seu limite de crédito. Guarda-se igualmente a informação dos pedidos feitos pelos clientes. Cada pedido possui um número e guarda-se a data de elaboração do pedido. Cada pedido pode envolver de um a vários produtos, e para cada produto, indica-se a quantidade deste pedida.</a:t>
            </a:r>
          </a:p>
        </p:txBody>
      </p:sp>
    </p:spTree>
    <p:extLst>
      <p:ext uri="{BB962C8B-B14F-4D97-AF65-F5344CB8AC3E}">
        <p14:creationId xmlns:p14="http://schemas.microsoft.com/office/powerpoint/2010/main" val="3267225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47AC519-3554-43BA-AC04-3F29056A9A24}"/>
              </a:ext>
            </a:extLst>
          </p:cNvPr>
          <p:cNvSpPr/>
          <p:nvPr/>
        </p:nvSpPr>
        <p:spPr>
          <a:xfrm>
            <a:off x="220392" y="0"/>
            <a:ext cx="107797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6</a:t>
            </a:r>
          </a:p>
          <a:p>
            <a:endParaRPr lang="pt-BR" sz="2800" dirty="0"/>
          </a:p>
          <a:p>
            <a:r>
              <a:rPr lang="pt-BR" sz="2800" dirty="0"/>
              <a:t> Grife as entidades que você identificar no texto acima. </a:t>
            </a:r>
          </a:p>
          <a:p>
            <a:r>
              <a:rPr lang="pt-BR" sz="2800" dirty="0"/>
              <a:t> Liste as entidades que você grifou. </a:t>
            </a:r>
          </a:p>
          <a:p>
            <a:r>
              <a:rPr lang="pt-BR" sz="2800" dirty="0"/>
              <a:t> Liste os relacionamentos entre as entidades </a:t>
            </a:r>
          </a:p>
          <a:p>
            <a:r>
              <a:rPr lang="pt-BR" sz="2800" dirty="0"/>
              <a:t> Crie o modelo Entidade Relacionamento do exercício 6.</a:t>
            </a:r>
          </a:p>
        </p:txBody>
      </p:sp>
    </p:spTree>
    <p:extLst>
      <p:ext uri="{BB962C8B-B14F-4D97-AF65-F5344CB8AC3E}">
        <p14:creationId xmlns:p14="http://schemas.microsoft.com/office/powerpoint/2010/main" val="2471523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CACAF6C-4E03-418A-A8EA-2ADD9B79CF1A}"/>
              </a:ext>
            </a:extLst>
          </p:cNvPr>
          <p:cNvSpPr/>
          <p:nvPr/>
        </p:nvSpPr>
        <p:spPr>
          <a:xfrm>
            <a:off x="290312" y="0"/>
            <a:ext cx="10750728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6 – item 1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 Uma firma vende produtos de limpeza, e deseja melhor controlar os produtos que vende, seus clientes e os pedidos.</a:t>
            </a:r>
          </a:p>
          <a:p>
            <a:pPr algn="just"/>
            <a:r>
              <a:rPr lang="pt-BR" sz="2800" dirty="0"/>
              <a:t>Cada produto é caracterizado por um código, nome do produto, categoria (ex. detergente, sabão em pó, sabonete, </a:t>
            </a:r>
            <a:r>
              <a:rPr lang="pt-BR" sz="2800" dirty="0" err="1"/>
              <a:t>etc</a:t>
            </a:r>
            <a:r>
              <a:rPr lang="pt-BR" sz="2800" dirty="0"/>
              <a:t>), e seu preço.</a:t>
            </a:r>
          </a:p>
          <a:p>
            <a:pPr algn="just"/>
            <a:r>
              <a:rPr lang="pt-BR" sz="2800" dirty="0"/>
              <a:t> A categoria é uma classificação criada pela própria firma. </a:t>
            </a:r>
          </a:p>
          <a:p>
            <a:pPr algn="just"/>
            <a:r>
              <a:rPr lang="pt-BR" sz="2800" dirty="0"/>
              <a:t>A firma possui informações sobre todos seus clientes. </a:t>
            </a:r>
          </a:p>
          <a:p>
            <a:pPr algn="just"/>
            <a:r>
              <a:rPr lang="pt-BR" sz="2800" dirty="0"/>
              <a:t>Cada cliente é identificado por um código, nome, endereço, telefone, status ("bom", "médio", "ruim"), e o seu limite de crédito. Guarda-se igualmente a informação dos pedidos feitos pelos clientes. Cada pedido possui um número e guarda-se a data de elaboração do pedido. Cada pedido pode envolver de um a vários produtos, e para cada produto, indica-se a quantidade deste pedida.</a:t>
            </a:r>
          </a:p>
        </p:txBody>
      </p:sp>
    </p:spTree>
    <p:extLst>
      <p:ext uri="{BB962C8B-B14F-4D97-AF65-F5344CB8AC3E}">
        <p14:creationId xmlns:p14="http://schemas.microsoft.com/office/powerpoint/2010/main" val="3801555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C3EF5D7-340C-4B9F-9846-A0CD49D53A15}"/>
              </a:ext>
            </a:extLst>
          </p:cNvPr>
          <p:cNvSpPr/>
          <p:nvPr/>
        </p:nvSpPr>
        <p:spPr>
          <a:xfrm>
            <a:off x="485999" y="0"/>
            <a:ext cx="10514095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06 - item 2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Liste as entidades encontradas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 Firma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 Produtos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 Pedidos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 Categoria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 Clientes</a:t>
            </a:r>
          </a:p>
        </p:txBody>
      </p:sp>
    </p:spTree>
    <p:extLst>
      <p:ext uri="{BB962C8B-B14F-4D97-AF65-F5344CB8AC3E}">
        <p14:creationId xmlns:p14="http://schemas.microsoft.com/office/powerpoint/2010/main" val="2777036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A29F65-89B3-4FB6-B20D-CB994E28437E}"/>
              </a:ext>
            </a:extLst>
          </p:cNvPr>
          <p:cNvSpPr/>
          <p:nvPr/>
        </p:nvSpPr>
        <p:spPr>
          <a:xfrm>
            <a:off x="628357" y="0"/>
            <a:ext cx="1093528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06 - item 3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Liste os relacionamentos encontrados </a:t>
            </a:r>
          </a:p>
          <a:p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produtos_categoria</a:t>
            </a:r>
            <a:r>
              <a:rPr lang="pt-BR" sz="2800" dirty="0">
                <a:solidFill>
                  <a:schemeClr val="accent1"/>
                </a:solidFill>
              </a:rPr>
              <a:t> : relacionamento entre Produtos e Categoria.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Produtos_pedidos</a:t>
            </a:r>
            <a:r>
              <a:rPr lang="pt-BR" sz="2800" dirty="0">
                <a:solidFill>
                  <a:schemeClr val="accent1"/>
                </a:solidFill>
              </a:rPr>
              <a:t>: relacionamento entre Produtos e pedidos.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Pedidos_cliente</a:t>
            </a:r>
            <a:r>
              <a:rPr lang="pt-BR" sz="2800" dirty="0">
                <a:solidFill>
                  <a:schemeClr val="accent1"/>
                </a:solidFill>
              </a:rPr>
              <a:t>: relacionamento entre Clientes e Pedidos.</a:t>
            </a:r>
          </a:p>
        </p:txBody>
      </p:sp>
    </p:spTree>
    <p:extLst>
      <p:ext uri="{BB962C8B-B14F-4D97-AF65-F5344CB8AC3E}">
        <p14:creationId xmlns:p14="http://schemas.microsoft.com/office/powerpoint/2010/main" val="967144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7A49853-DB87-4DC2-89C7-51DFA47BCD4D}"/>
              </a:ext>
            </a:extLst>
          </p:cNvPr>
          <p:cNvSpPr/>
          <p:nvPr/>
        </p:nvSpPr>
        <p:spPr>
          <a:xfrm>
            <a:off x="486840" y="0"/>
            <a:ext cx="104586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06 - item 4</a:t>
            </a:r>
          </a:p>
          <a:p>
            <a:endParaRPr lang="pt-BR" sz="2800" dirty="0"/>
          </a:p>
          <a:p>
            <a:r>
              <a:rPr lang="pt-BR" sz="2800" dirty="0"/>
              <a:t> Modelo Entidade Relacionamento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EA371E-94C6-4AD0-827D-D24E89921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06" y="1569660"/>
            <a:ext cx="6933061" cy="455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9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74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7881413-4F13-4CF4-B0DF-FD117A8F4147}"/>
              </a:ext>
            </a:extLst>
          </p:cNvPr>
          <p:cNvSpPr/>
          <p:nvPr/>
        </p:nvSpPr>
        <p:spPr>
          <a:xfrm>
            <a:off x="404604" y="-16276"/>
            <a:ext cx="103088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 – item 1</a:t>
            </a:r>
          </a:p>
          <a:p>
            <a:endParaRPr lang="pt-BR" sz="2800" dirty="0"/>
          </a:p>
          <a:p>
            <a:pPr marL="342900" indent="-342900">
              <a:buAutoNum type="arabicPeriod"/>
            </a:pPr>
            <a:r>
              <a:rPr lang="pt-BR" sz="2800" dirty="0"/>
              <a:t>Um aluno realiza vários trabalhos. Um trabalho é realizado por um ou mais alunos.</a:t>
            </a:r>
          </a:p>
          <a:p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Entidades: Aluno e Trabalho.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Relacionamento: </a:t>
            </a:r>
            <a:r>
              <a:rPr lang="pt-BR" sz="2800" dirty="0" err="1">
                <a:solidFill>
                  <a:schemeClr val="accent1"/>
                </a:solidFill>
              </a:rPr>
              <a:t>aluno_trabalho</a:t>
            </a:r>
            <a:r>
              <a:rPr lang="pt-BR" sz="2800" dirty="0">
                <a:solidFill>
                  <a:schemeClr val="accent1"/>
                </a:solidFill>
              </a:rPr>
              <a:t>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Cardinalidades: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Aluno realiza vários trabalhos (1,n).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Trabalho é realizado por um ou mais alunos (1,n).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6548C2-1AE8-4B72-9297-AE7047DE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37" y="4271518"/>
            <a:ext cx="8476759" cy="18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6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ADAD58A-B1CD-4DFC-9FFC-186B55F2E13F}"/>
              </a:ext>
            </a:extLst>
          </p:cNvPr>
          <p:cNvSpPr/>
          <p:nvPr/>
        </p:nvSpPr>
        <p:spPr>
          <a:xfrm>
            <a:off x="349419" y="0"/>
            <a:ext cx="1086494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 – item 2</a:t>
            </a:r>
          </a:p>
          <a:p>
            <a:pPr marL="342900" indent="-342900">
              <a:buAutoNum type="arabicPeriod"/>
            </a:pPr>
            <a:r>
              <a:rPr lang="pt-BR" sz="2800" dirty="0"/>
              <a:t>Um diretor dirige no máximo um departamento. Um departamento tem no máximo um diretor. </a:t>
            </a:r>
          </a:p>
          <a:p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Entidades: Diretor e Departamento.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Relacionamento: </a:t>
            </a:r>
            <a:r>
              <a:rPr lang="pt-BR" sz="2800" dirty="0" err="1">
                <a:solidFill>
                  <a:schemeClr val="accent1"/>
                </a:solidFill>
              </a:rPr>
              <a:t>diretor_depto</a:t>
            </a:r>
            <a:r>
              <a:rPr lang="pt-BR" sz="2800" dirty="0">
                <a:solidFill>
                  <a:schemeClr val="accent1"/>
                </a:solidFill>
              </a:rPr>
              <a:t>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Cardinalidades: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diretor dirige no máximo um departamento (1,1).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 departamento tem no máximo um diretor (1,1).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955B33-EF94-4918-97CC-DED3A2C9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9" y="3975904"/>
            <a:ext cx="10864948" cy="20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3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03B6D8D-20B3-4EC9-AFCC-335321FFFF70}"/>
              </a:ext>
            </a:extLst>
          </p:cNvPr>
          <p:cNvSpPr/>
          <p:nvPr/>
        </p:nvSpPr>
        <p:spPr>
          <a:xfrm>
            <a:off x="504897" y="0"/>
            <a:ext cx="1037052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 – item 3</a:t>
            </a:r>
          </a:p>
          <a:p>
            <a:pPr marL="342900" indent="-342900">
              <a:buAutoNum type="arabicPeriod"/>
            </a:pPr>
            <a:r>
              <a:rPr lang="pt-BR" sz="2800" dirty="0"/>
              <a:t>Um autor escreve vários livros. Um livro pode ser escrito por vários autores. </a:t>
            </a:r>
          </a:p>
          <a:p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Entidades: Autor e Livros.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Relacionamento: </a:t>
            </a:r>
            <a:r>
              <a:rPr lang="pt-BR" sz="2800" dirty="0" err="1">
                <a:solidFill>
                  <a:schemeClr val="accent1"/>
                </a:solidFill>
              </a:rPr>
              <a:t>autor_livro</a:t>
            </a:r>
            <a:r>
              <a:rPr lang="pt-BR" sz="2800" dirty="0">
                <a:solidFill>
                  <a:schemeClr val="accent1"/>
                </a:solidFill>
              </a:rPr>
              <a:t>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Cardinalidades: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 autor escreve vários livros (1,1).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 livro pode ser escrito por vários autores (1,1).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41CD23-5015-43A8-90BC-9BC2D925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98" y="4074178"/>
            <a:ext cx="10075325" cy="16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2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F0EED70-1B7E-490C-B0D3-E36A21F58A56}"/>
              </a:ext>
            </a:extLst>
          </p:cNvPr>
          <p:cNvSpPr/>
          <p:nvPr/>
        </p:nvSpPr>
        <p:spPr>
          <a:xfrm>
            <a:off x="190997" y="106159"/>
            <a:ext cx="10235893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 – item 4</a:t>
            </a:r>
          </a:p>
          <a:p>
            <a:pPr marL="342900" indent="-342900">
              <a:buAutoNum type="arabicPeriod"/>
            </a:pPr>
            <a:r>
              <a:rPr lang="pt-BR" sz="2800" dirty="0"/>
              <a:t>Uma equipe é composta por vários jogadores. Um jogador joga apenas em uma equipe. </a:t>
            </a:r>
          </a:p>
          <a:p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Entidades: Equipe e Jogador.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Relacionamento: </a:t>
            </a:r>
            <a:r>
              <a:rPr lang="pt-BR" sz="2800" dirty="0" err="1">
                <a:solidFill>
                  <a:schemeClr val="accent1"/>
                </a:solidFill>
              </a:rPr>
              <a:t>equipe_jogador</a:t>
            </a:r>
            <a:r>
              <a:rPr lang="pt-BR" sz="2800" dirty="0">
                <a:solidFill>
                  <a:schemeClr val="accent1"/>
                </a:solidFill>
              </a:rPr>
              <a:t>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Cardinalidades: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Uma equipe é composta por vários jogadores (1,n).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 jogador joga apenas em uma equipe(1,1).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3289F7-B7EB-4C82-B018-0E7F218B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8" y="4049802"/>
            <a:ext cx="10095313" cy="17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3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8905D14-1515-48BE-ABCE-1AE88F8C5022}"/>
              </a:ext>
            </a:extLst>
          </p:cNvPr>
          <p:cNvSpPr/>
          <p:nvPr/>
        </p:nvSpPr>
        <p:spPr>
          <a:xfrm>
            <a:off x="433754" y="0"/>
            <a:ext cx="11324492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 – item 5</a:t>
            </a:r>
          </a:p>
          <a:p>
            <a:pPr marL="342900" indent="-342900">
              <a:buAutoNum type="arabicPeriod"/>
            </a:pPr>
            <a:r>
              <a:rPr lang="pt-BR" sz="2800" dirty="0"/>
              <a:t>Um cliente realiza várias encomendas. Uma encomenda diz respeito apenas a um cliente. </a:t>
            </a:r>
          </a:p>
          <a:p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Entidades: Cliente e Encomenda.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Relacionamento: </a:t>
            </a:r>
            <a:r>
              <a:rPr lang="pt-BR" sz="2800" dirty="0" err="1">
                <a:solidFill>
                  <a:schemeClr val="accent1"/>
                </a:solidFill>
              </a:rPr>
              <a:t>cliente_encomenda</a:t>
            </a:r>
            <a:r>
              <a:rPr lang="pt-BR" sz="2800" dirty="0">
                <a:solidFill>
                  <a:schemeClr val="accent1"/>
                </a:solidFill>
              </a:rPr>
              <a:t>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Cardinalidades: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 cliente realiza várias encomendas (1,n).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Uma encomenda diz respeito apenas a um cliente (1,1).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C80045-F128-41AD-A246-F09FA353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15" y="4266162"/>
            <a:ext cx="8179366" cy="137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2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AA61D38-8007-4EEA-98E3-CE871D00AB43}"/>
              </a:ext>
            </a:extLst>
          </p:cNvPr>
          <p:cNvSpPr/>
          <p:nvPr/>
        </p:nvSpPr>
        <p:spPr>
          <a:xfrm>
            <a:off x="361315" y="0"/>
            <a:ext cx="10925384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02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 berçário deseja informatizar suas operações.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Quando um bebê nasce, algumas informações são armazenadas sobre ele, tais como: </a:t>
            </a:r>
          </a:p>
          <a:p>
            <a:pPr algn="just"/>
            <a:r>
              <a:rPr lang="pt-BR" sz="2800" dirty="0"/>
              <a:t>nome, data do nascimento, peso do nascimento, altura, a mãe deste bebê e o médico que fez seu parto.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Para as mães, o berçário também deseja manter um controle, guardando informações como: nome, endereço, telefone e data de nascimento.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Para os médicos, é importante saber: CRM, nome, telefone celular e especialidade.</a:t>
            </a:r>
          </a:p>
        </p:txBody>
      </p:sp>
    </p:spTree>
    <p:extLst>
      <p:ext uri="{BB962C8B-B14F-4D97-AF65-F5344CB8AC3E}">
        <p14:creationId xmlns:p14="http://schemas.microsoft.com/office/powerpoint/2010/main" val="36376093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573F00E6C6104F90090435BEB978B1" ma:contentTypeVersion="3" ma:contentTypeDescription="Crie um novo documento." ma:contentTypeScope="" ma:versionID="4b23b687ef67da711dc974e2657e9652">
  <xsd:schema xmlns:xsd="http://www.w3.org/2001/XMLSchema" xmlns:xs="http://www.w3.org/2001/XMLSchema" xmlns:p="http://schemas.microsoft.com/office/2006/metadata/properties" xmlns:ns2="db28ea48-1064-45bb-8ebe-e0ab426f3983" targetNamespace="http://schemas.microsoft.com/office/2006/metadata/properties" ma:root="true" ma:fieldsID="0bfb9d3191c990bbbb6f7c9e567ad399" ns2:_="">
    <xsd:import namespace="db28ea48-1064-45bb-8ebe-e0ab426f3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8ea48-1064-45bb-8ebe-e0ab426f39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FC9B30-36B8-4FA1-B194-D90FD1E71C19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d370a6d-266b-43a4-bdae-59b839de5c8a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3B2DA48-9FE4-473C-8134-AA6D4885897D}"/>
</file>

<file path=customXml/itemProps3.xml><?xml version="1.0" encoding="utf-8"?>
<ds:datastoreItem xmlns:ds="http://schemas.openxmlformats.org/officeDocument/2006/customXml" ds:itemID="{4FA724BE-F808-49E1-995B-3B66AD234E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1936</Words>
  <Application>Microsoft Office PowerPoint</Application>
  <PresentationFormat>Widescreen</PresentationFormat>
  <Paragraphs>246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6" baseType="lpstr">
      <vt:lpstr>Arial</vt:lpstr>
      <vt:lpstr>Bahnschrift Light</vt:lpstr>
      <vt:lpstr>Calibri</vt:lpstr>
      <vt:lpstr>Calibri Light</vt:lpstr>
      <vt:lpstr>Microsoft Sans Serif</vt:lpstr>
      <vt:lpstr>Wingdings</vt:lpstr>
      <vt:lpstr>Tema do Office</vt:lpstr>
      <vt:lpstr> ADS          BANCO DE DADOS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Fernando Vieira Quevedo</dc:creator>
  <cp:lastModifiedBy>Michelle Quevedo</cp:lastModifiedBy>
  <cp:revision>91</cp:revision>
  <dcterms:created xsi:type="dcterms:W3CDTF">2020-04-08T04:34:52Z</dcterms:created>
  <dcterms:modified xsi:type="dcterms:W3CDTF">2021-02-25T21:52:49Z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0x0101000A573F00E6C6104F90090435BEB978B1</vt:lpwstr>
  </property>
</Properties>
</file>